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5" r:id="rId9"/>
    <p:sldId id="264" r:id="rId10"/>
    <p:sldId id="262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5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5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7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44A-F9E3-4378-B4AA-CE3851EF799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F4E6-9D64-4DF3-9B82-8A25CC1D5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4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993" y="2828774"/>
            <a:ext cx="9144000" cy="1444711"/>
          </a:xfrm>
        </p:spPr>
        <p:txBody>
          <a:bodyPr>
            <a:normAutofit fontScale="90000"/>
          </a:bodyPr>
          <a:lstStyle/>
          <a:p>
            <a:r>
              <a:rPr lang="th-TH" sz="4400" dirty="0">
                <a:cs typeface="+mn-cs"/>
              </a:rPr>
              <a:t>การประชุมหารือแนวทางการขับเคลื่อนรูปแบบเกษตรกรรมยั่งยืนเครือข่ายความมั่นคงทางอาหารภาคใต้</a:t>
            </a:r>
            <a:br>
              <a:rPr lang="th-TH" sz="4400" dirty="0">
                <a:cs typeface="+mn-cs"/>
              </a:rPr>
            </a:br>
            <a:r>
              <a:rPr lang="th-TH" sz="4400" dirty="0">
                <a:cs typeface="+mn-cs"/>
              </a:rPr>
              <a:t>  </a:t>
            </a:r>
            <a:endParaRPr lang="en-US" sz="4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6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467" y="173025"/>
            <a:ext cx="10515600" cy="796794"/>
          </a:xfrm>
        </p:spPr>
        <p:txBody>
          <a:bodyPr/>
          <a:lstStyle/>
          <a:p>
            <a:pPr algn="ctr"/>
            <a:r>
              <a:rPr lang="th-TH" b="1" dirty="0">
                <a:cs typeface="+mn-cs"/>
              </a:rPr>
              <a:t>แนวทางการพัฒนาเชิงระบบสวนยางยั่งยืน</a:t>
            </a:r>
            <a:endParaRPr lang="en-US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24" y="158742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การพัฒนาสวนยางให้มีผลผลิตสูงขึ้น การจัดการแรงงานตลาด</a:t>
            </a:r>
            <a:endParaRPr lang="en-US" sz="4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การพัฒนาความเข้มแข็งของเกษตรกร ผู้ประกอบการ </a:t>
            </a:r>
            <a:r>
              <a:rPr lang="en-US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young smart farmer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การพัฒนางานยางพาราเพื่อให้ได้ผลิตภัณฑ์ยางเพิ่มขึ้น</a:t>
            </a:r>
            <a:r>
              <a:rPr lang="en-US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400" dirty="0">
                <a:latin typeface="Cordia New" panose="020B0304020202020204" pitchFamily="34" charset="-34"/>
                <a:cs typeface="Cordia New" panose="020B0304020202020204" pitchFamily="34" charset="-34"/>
              </a:rPr>
              <a:t>แปรรูป</a:t>
            </a:r>
            <a:endParaRPr lang="en-US" sz="4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sz="44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การทำสวนยางยั่งยืน การทำสวนยางร่วมกับพืชอื่นผสมผสาน</a:t>
            </a:r>
            <a:endParaRPr lang="en-US" sz="4400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US" sz="4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467" y="1317869"/>
            <a:ext cx="10713115" cy="3025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5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4" y="2719243"/>
            <a:ext cx="10515600" cy="1541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งานสร้างสุขภาคใต้  ครั้งที่ </a:t>
            </a:r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13 </a:t>
            </a:r>
          </a:p>
        </p:txBody>
      </p:sp>
    </p:spTree>
    <p:extLst>
      <p:ext uri="{BB962C8B-B14F-4D97-AF65-F5344CB8AC3E}">
        <p14:creationId xmlns:p14="http://schemas.microsoft.com/office/powerpoint/2010/main" val="279864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61" y="96251"/>
            <a:ext cx="11133411" cy="3609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2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(ร่าง) กำหนดการงานสร้างสุขภาคใต้ </a:t>
            </a:r>
            <a:r>
              <a:rPr lang="en-US" sz="2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th-TH" sz="2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ห้องย่อย ความมั่นคงทางอาหาร </a:t>
            </a:r>
            <a:endParaRPr lang="en-US" sz="24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661" y="503218"/>
            <a:ext cx="10870175" cy="61261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25492" y="602673"/>
            <a:ext cx="5070764" cy="23275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6073" y="5853545"/>
            <a:ext cx="4689763" cy="6650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8310" y="2064318"/>
            <a:ext cx="4807526" cy="6650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378979"/>
            <a:ext cx="10515600" cy="1325563"/>
          </a:xfrm>
        </p:spPr>
        <p:txBody>
          <a:bodyPr/>
          <a:lstStyle/>
          <a:p>
            <a:pPr algn="ctr"/>
            <a:r>
              <a:rPr lang="th-TH" b="1" dirty="0">
                <a:cs typeface="+mn-cs"/>
              </a:rPr>
              <a:t>ประเด็นหารือ</a:t>
            </a:r>
            <a:endParaRPr lang="en-US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3922"/>
            <a:ext cx="10515600" cy="2727460"/>
          </a:xfrm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dk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แผนความร่วมมือการขับเคลื่อน วนเกษตร เกษตรกรรมยั่งยืน และสวนยางยั่งยืน ร่วมกับ กยท. และ สปก.ในพื้นที่ภาคใต้ </a:t>
            </a:r>
            <a:endParaRPr lang="en-US" sz="4000" dirty="0">
              <a:solidFill>
                <a:schemeClr val="dk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การออกแบบห้องย่อยประเด็นความมั่นคงทางอาหาร ในงานสร้างสุขภาคใต้ 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9-10 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สิงหาคม 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66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38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19" y="365125"/>
            <a:ext cx="10515600" cy="1325563"/>
          </a:xfrm>
        </p:spPr>
        <p:txBody>
          <a:bodyPr/>
          <a:lstStyle/>
          <a:p>
            <a:pPr algn="ctr"/>
            <a:r>
              <a:rPr lang="th-TH" dirty="0">
                <a:cs typeface="+mn-cs"/>
              </a:rPr>
              <a:t>เรื่องเดิม 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19" y="1690688"/>
            <a:ext cx="11459990" cy="3359294"/>
          </a:xfrm>
        </p:spPr>
        <p:txBody>
          <a:bodyPr>
            <a:normAutofit/>
          </a:bodyPr>
          <a:lstStyle/>
          <a:p>
            <a:r>
              <a:rPr lang="th-TH" sz="4000" dirty="0"/>
              <a:t>มิติที่ประชุมของเครือข่ายงานยางพารา </a:t>
            </a:r>
            <a:r>
              <a:rPr lang="en-US" sz="4000" dirty="0"/>
              <a:t>Expo</a:t>
            </a:r>
            <a:r>
              <a:rPr lang="th-TH" sz="4000" dirty="0"/>
              <a:t> ที่จังหวัดตรัง  </a:t>
            </a:r>
            <a:r>
              <a:rPr lang="en-US" sz="4000" dirty="0"/>
              <a:t>9 </a:t>
            </a:r>
            <a:r>
              <a:rPr lang="th-TH" sz="4000" dirty="0"/>
              <a:t>เมษายน </a:t>
            </a:r>
            <a:r>
              <a:rPr lang="en-US" sz="4000" dirty="0"/>
              <a:t>66 </a:t>
            </a:r>
            <a:endParaRPr lang="th-TH" sz="4000" dirty="0"/>
          </a:p>
          <a:p>
            <a:pPr lvl="1"/>
            <a:r>
              <a:rPr lang="th-TH" sz="4000" dirty="0"/>
              <a:t>ตั้งกลไกการทำงาน </a:t>
            </a:r>
          </a:p>
          <a:p>
            <a:pPr lvl="1"/>
            <a:r>
              <a:rPr lang="th-TH" sz="4000" dirty="0"/>
              <a:t>การจัดทำแผนบูรณาการ ๆ ทำงานร่วมกัน </a:t>
            </a:r>
          </a:p>
          <a:p>
            <a:r>
              <a:rPr lang="th-TH" sz="4000" dirty="0"/>
              <a:t>ผลจากการประชุม การจัดทำแผนขับเคลื่อนวนเกษตร เกษตรกรรมยั่งยืน สวนยางยั่งยืน ในพื้นที่ภาคใต้ ที่นครศรีธรรมราช วันที่ 18 - 19 มิถุนายน 2566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428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779"/>
              </p:ext>
            </p:extLst>
          </p:nvPr>
        </p:nvGraphicFramePr>
        <p:xfrm>
          <a:off x="263236" y="157018"/>
          <a:ext cx="116655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903">
                  <a:extLst>
                    <a:ext uri="{9D8B030D-6E8A-4147-A177-3AD203B41FA5}">
                      <a16:colId xmlns:a16="http://schemas.microsoft.com/office/drawing/2014/main" val="4819251"/>
                    </a:ext>
                  </a:extLst>
                </a:gridCol>
                <a:gridCol w="7472625">
                  <a:extLst>
                    <a:ext uri="{9D8B030D-6E8A-4147-A177-3AD203B41FA5}">
                      <a16:colId xmlns:a16="http://schemas.microsoft.com/office/drawing/2014/main" val="1616867966"/>
                    </a:ext>
                  </a:extLst>
                </a:gridCol>
              </a:tblGrid>
              <a:tr h="3348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รายละเอียด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รายละเอียด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1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การจัดทำคู่มือแนวทางการสร้างความมั่นคงทางอาหารในสวนยาง 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u="sng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กรอบเนื้อหา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ความสำคัญในการสร้างความมั่นคงทางอาหารในสวนยาง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หลักเกณฑ์การสนับสนุนของ กยท.แต่ละแบบ (รายละเอียดเงื่อนไข และมีตัวอย่างแปลงต้นแบบ)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24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การปลูกแทนแบบที่ 1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ด้วยยางพันธุ์ดี 76 ต้นต่อไร่ (สามารถทำพืชร่วมไม่เกิน 15 ต้นต่อไร่ ทำปศุสัตว์ ประมง ร่วมได้) และแปลงต้นแบบ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24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การปลูกแทนแบบที่ 2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ปลูกแทนด้วยไม้ยืนต้นที่มีความสำคัญทางเศรษฐกิจ มี 2 แบบคือ 2(1) ปลูกพืชเชิงเดี่ยวอื่น ๆ เช่น ปาล์ม ทุเรียน หรืออื่น ๆ ร่วมกับแปลงต้นแบบ และ 2(2) ปลูกเกษตรกรรมยั่งยืน ไม้ผล ไม้ยืนต้น ผสมผสาน ร่วมกับแปลงต้นแบบ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24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การปลูกแทนแบบที่ 3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สวนยางยั่งยืน มีต้นยางพาราอย่างน้อย 40 ต้น ในสวนมีกิจกรรมหลายชนิด เกษตรผสมผสาน ประมง ปศุสัตว์ แปรรูป และแปลงต้นแบบ โมเดลต่าง ๆ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BCG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เกษตรทฤษฎีใหม่ เกษตรอัตลักษณ์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Mapping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แปลงต้นแบบ/ศูนย์เรียนรู้ของเกษตรกรแต่ละจังหวัด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การจัดการดิน การจัดการน้ำ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บทเรียน ปัญหา ความท้าทาย ในการทำสวนยางยั่งยืนของเกษตรกร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32602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5635" y="4689763"/>
            <a:ext cx="4031673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dirty="0"/>
              <a:t>ผู้รับผิดชอบ </a:t>
            </a:r>
          </a:p>
          <a:p>
            <a:r>
              <a:rPr lang="th-TH" sz="3200" dirty="0"/>
              <a:t>อ</a:t>
            </a:r>
            <a:r>
              <a:rPr lang="en-US" sz="3200" dirty="0"/>
              <a:t>.</a:t>
            </a:r>
            <a:r>
              <a:rPr lang="th-TH" sz="3200" dirty="0"/>
              <a:t>วุฒิชัย อ</a:t>
            </a:r>
            <a:r>
              <a:rPr lang="en-US" sz="3200" dirty="0"/>
              <a:t>.</a:t>
            </a:r>
            <a:r>
              <a:rPr lang="th-TH" sz="3200" dirty="0"/>
              <a:t>ชุมพล  อ</a:t>
            </a:r>
            <a:r>
              <a:rPr lang="en-US" sz="3200" dirty="0"/>
              <a:t>.</a:t>
            </a:r>
            <a:r>
              <a:rPr lang="th-TH" sz="3200" dirty="0"/>
              <a:t>อนิรุต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079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51031"/>
              </p:ext>
            </p:extLst>
          </p:nvPr>
        </p:nvGraphicFramePr>
        <p:xfrm>
          <a:off x="145472" y="76200"/>
          <a:ext cx="11901055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928">
                  <a:extLst>
                    <a:ext uri="{9D8B030D-6E8A-4147-A177-3AD203B41FA5}">
                      <a16:colId xmlns:a16="http://schemas.microsoft.com/office/drawing/2014/main" val="4819251"/>
                    </a:ext>
                  </a:extLst>
                </a:gridCol>
                <a:gridCol w="9608127">
                  <a:extLst>
                    <a:ext uri="{9D8B030D-6E8A-4147-A177-3AD203B41FA5}">
                      <a16:colId xmlns:a16="http://schemas.microsoft.com/office/drawing/2014/main" val="1616867966"/>
                    </a:ext>
                  </a:extLst>
                </a:gridCol>
              </a:tblGrid>
              <a:tr h="35132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ประเด็น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รายละเอียด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109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ร่างแผนความร่วมมือการขับเคลื่อนวนเกษตร เกษตรกรรมยั่งยืน และสวนยางยั่งยืน ร่วมกับ กยท. และ สปก.ในพื้นที่ภาคใต้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เป้าหมายการทำแผนความร่วมมือ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: 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ให้เกิดหุ้นส่วนการพัฒนาเกษตรกรยั่งยืนในพื้นที่ภาคใต้ ส่งผลให้เกษตรกรรายย่อยมีความมั่นคงทางอาหารและอาชีพ</a:t>
                      </a:r>
                      <a:endParaRPr lang="en-US" sz="28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561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วัตถุประสงค์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		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สร้างและพัฒนาองค์ความรู้ นวัตกรรมเกษตรกรรมยั่งยืนและระบบฐานข้อมูลสารสนเทศเพื่อ แชร์-ใช้-ให้บริการแก่เจ้าหน้าที่และกลุ่มเครือข่าย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เพิ่มพื้นที่เกษตรกรรมยั่งยืน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ครัวเรือนเกษตรกรรายย่อยมีความมั่นคงทางอาหารและอาชีพเพิ่มขึ้น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เพื่อพัฒนาความร่วมมือทางนโยบายและกลไกสนับสนุนการดำเนินงานเกษตรกรรมยั่งยืนภาคใต้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041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rdia New" panose="020B0304020202020204" pitchFamily="34" charset="-34"/>
                        <a:ea typeface="+mn-ea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ประเด็นการพัฒนา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28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พัฒนาองค์ความรู้ นวัตกรรม เกษตรกรรมยั่งยืน และระบบฐานข้อมูลสารสนเทศเกษตรกรรมยั่งยืน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28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การส่งเสริมและพัฒนาเกษตรกรรมยั่งยืนระดับพื้นที่และเครือข่าย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28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พัฒนาระบบเศรษฐกิจการเกษตรกรรมยั่งยืน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28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พัฒนาระบบ กลไกและเครือข่ายเกษตรกรรมยั่งยืนเพื่อความมั่นคงทางอาหารภาคใต้</a:t>
                      </a:r>
                      <a:endParaRPr lang="en-US" sz="28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73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48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446324"/>
              </p:ext>
            </p:extLst>
          </p:nvPr>
        </p:nvGraphicFramePr>
        <p:xfrm>
          <a:off x="173182" y="149733"/>
          <a:ext cx="11845635" cy="65585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6754">
                  <a:extLst>
                    <a:ext uri="{9D8B030D-6E8A-4147-A177-3AD203B41FA5}">
                      <a16:colId xmlns:a16="http://schemas.microsoft.com/office/drawing/2014/main" val="2162831117"/>
                    </a:ext>
                  </a:extLst>
                </a:gridCol>
                <a:gridCol w="2185649">
                  <a:extLst>
                    <a:ext uri="{9D8B030D-6E8A-4147-A177-3AD203B41FA5}">
                      <a16:colId xmlns:a16="http://schemas.microsoft.com/office/drawing/2014/main" val="3476428594"/>
                    </a:ext>
                  </a:extLst>
                </a:gridCol>
                <a:gridCol w="2252249">
                  <a:extLst>
                    <a:ext uri="{9D8B030D-6E8A-4147-A177-3AD203B41FA5}">
                      <a16:colId xmlns:a16="http://schemas.microsoft.com/office/drawing/2014/main" val="863888213"/>
                    </a:ext>
                  </a:extLst>
                </a:gridCol>
                <a:gridCol w="3861856">
                  <a:extLst>
                    <a:ext uri="{9D8B030D-6E8A-4147-A177-3AD203B41FA5}">
                      <a16:colId xmlns:a16="http://schemas.microsoft.com/office/drawing/2014/main" val="209380537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3428619902"/>
                    </a:ext>
                  </a:extLst>
                </a:gridCol>
              </a:tblGrid>
              <a:tr h="191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ประเด็นการพัฒนา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วัตถุประสงค์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แนวทาง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โครงการ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หน่วยงานรับผิดชอบ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extLst>
                  <a:ext uri="{0D108BD9-81ED-4DB2-BD59-A6C34878D82A}">
                    <a16:rowId xmlns:a16="http://schemas.microsoft.com/office/drawing/2014/main" val="1683974402"/>
                  </a:ext>
                </a:extLst>
              </a:tr>
              <a:tr h="4159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1. พัฒนาองค์ความรู้ นวัตกรรม เกษตรกรรมยั่งยืน และระบบฐานข้อมูลสารสนเทศเกษตรกรรมยั่งยืน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สร้างและพัฒนาองค์ความรู้ นวัตกรรม เกษตรกรรมยั่งยืน และระบบฐานข้อมูลสารสนเทศเพื่อ แชร์-ใช้-ให้บริการแก่เจ้าหน้าที่และกลุ่มเครือข่าย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1. จัดทำคู่มือส่งเสริมเกษตรกรรมยั่งยืน 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th-TH" sz="1800" dirty="0">
                          <a:effectLst/>
                        </a:rPr>
                        <a:t>ชุดความรู้เกษตรผสมผสาน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th-TH" sz="1800" dirty="0">
                          <a:effectLst/>
                        </a:rPr>
                        <a:t>การจัดการน้ำชุมชน   ฯ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2. จัดทำฐานข้อมูลพื้นที่/ เกษตรกรที่ทำเกษตรกรรมยั่งยืน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3. วิจัยและพัฒนาองค์ความรู้และนวัตกรรมเกษตรยั่งยืน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1. โครงการศึกษาวิจัยและจัดทำคู่มือการเรียนรู้เกษตรกรรมยั่งยืนสำหรับเกษตรกร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คู่มือการส่งเสริมและพัฒนาสวนยางยั่งยืนแบบครบวงจร (ต้นน้ำ กลางน้ำ ปลายน้ำ)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หลักสูตรผู้ประกอบการแก่เกษตรกร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การพัฒนาปรับปรุงคู่มือ ที่แยกรูปแบบการจัดการสวนในที่ราบแบบมีน้ำ และบนเขาที่ไม่มีน้ำ มีการจัดสวนที่มีพืชแซมและพืชร่วม รวมทั้งเรื่องการจัดการน้ำ เช่น การขุดบ่อบาดาล โดยเนื้อหาคูมือจะต้องได้รับการยืนยันผลจากงานวิจัย การให้ความรู้เรื่องสภาพภูมิอากาศ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(หมายเหตุ 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th-TH" sz="1800" dirty="0">
                          <a:effectLst/>
                        </a:rPr>
                        <a:t>กยท มีข้อมูลแล้ว แต่ต้องจัดกลุ่มของข้อมูล ให้เข้าถึงและใช้ประโยชน์ได้)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2. โครงการสื่อวิดิโอ เพื่อการเผยแพร่องค์ความรู้ให้แก่เกษตรกร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พื้นที่ต้นแบบเกษตรกรรมยั่งยืน (รูปธรรมความสำเร็จด้านเศรษฐกิจ) คลิป เผยแพร่ (เกษตรกรเข้าถึง)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</a:rPr>
                        <a:t>3. โครงการจัดทำฐานข้อมูลสวนยางเพื่อการส่งเสริมเกษตรกรรมยั่งยืน</a:t>
                      </a:r>
                      <a:r>
                        <a:rPr lang="th-TH" sz="1800" dirty="0">
                          <a:effectLst/>
                        </a:rPr>
                        <a:t> (จัดกลุ่มประเภทของสวนยาง)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ข้อมูลการปลูกแทน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th-TH" sz="1800" dirty="0">
                          <a:effectLst/>
                        </a:rPr>
                        <a:t>ต่อยอดสวนยางเดิม (ขาดข้อมูลเชิงพื้นที่)</a:t>
                      </a:r>
                      <a:endParaRPr lang="en-US" sz="1800" dirty="0">
                        <a:effectLst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1. สถาบันวิชาการ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2. กยท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3.สนง.เกษตรและสหกรณ์ และทุกหน่วยงานในสังกัด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4. สถาบันเกษตรกร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5.สื่อมวลชน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6.ปราชญ์เกษตร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7.สถาบันวิชาการ สถาบันการศึกษาเป็นหน่วยงานหลัก และหน่วยงานที่เกี่ยวข้องร่วมทำหลักสูตร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8.กยท สปก (ต้นน้ำ) เกษตรจังหวัด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th-TH" sz="1800" dirty="0">
                          <a:effectLst/>
                        </a:rPr>
                        <a:t>อำเภอ สปก (แปรรูป) สหกรณ์จังหวัด เกษตรจังหวัด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th-TH" sz="1800" dirty="0">
                          <a:effectLst/>
                        </a:rPr>
                        <a:t>อำเภอ อปท (ปลายน้ำ)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9.กยท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th-TH" sz="1800" dirty="0">
                          <a:effectLst/>
                        </a:rPr>
                        <a:t>ทำคลิปสั้น เน้นสวนยางยั่งยืน เห็นตัวเลขรายได้ชัดเจน (ศรร)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extLst>
                  <a:ext uri="{0D108BD9-81ED-4DB2-BD59-A6C34878D82A}">
                    <a16:rowId xmlns:a16="http://schemas.microsoft.com/office/drawing/2014/main" val="185438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8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223476"/>
              </p:ext>
            </p:extLst>
          </p:nvPr>
        </p:nvGraphicFramePr>
        <p:xfrm>
          <a:off x="159327" y="303166"/>
          <a:ext cx="11873345" cy="6400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9506">
                  <a:extLst>
                    <a:ext uri="{9D8B030D-6E8A-4147-A177-3AD203B41FA5}">
                      <a16:colId xmlns:a16="http://schemas.microsoft.com/office/drawing/2014/main" val="2162831117"/>
                    </a:ext>
                  </a:extLst>
                </a:gridCol>
                <a:gridCol w="1175767">
                  <a:extLst>
                    <a:ext uri="{9D8B030D-6E8A-4147-A177-3AD203B41FA5}">
                      <a16:colId xmlns:a16="http://schemas.microsoft.com/office/drawing/2014/main" val="3476428594"/>
                    </a:ext>
                  </a:extLst>
                </a:gridCol>
                <a:gridCol w="2348345">
                  <a:extLst>
                    <a:ext uri="{9D8B030D-6E8A-4147-A177-3AD203B41FA5}">
                      <a16:colId xmlns:a16="http://schemas.microsoft.com/office/drawing/2014/main" val="863888213"/>
                    </a:ext>
                  </a:extLst>
                </a:gridCol>
                <a:gridCol w="5190836">
                  <a:extLst>
                    <a:ext uri="{9D8B030D-6E8A-4147-A177-3AD203B41FA5}">
                      <a16:colId xmlns:a16="http://schemas.microsoft.com/office/drawing/2014/main" val="209380537"/>
                    </a:ext>
                  </a:extLst>
                </a:gridCol>
                <a:gridCol w="1978891">
                  <a:extLst>
                    <a:ext uri="{9D8B030D-6E8A-4147-A177-3AD203B41FA5}">
                      <a16:colId xmlns:a16="http://schemas.microsoft.com/office/drawing/2014/main" val="3428619902"/>
                    </a:ext>
                  </a:extLst>
                </a:gridCol>
              </a:tblGrid>
              <a:tr h="722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400" b="1" dirty="0">
                          <a:effectLst/>
                        </a:rPr>
                        <a:t>ประเด็นการพัฒนา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400" b="1" dirty="0">
                          <a:effectLst/>
                        </a:rPr>
                        <a:t>วัตถุประสงค์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400" b="1" dirty="0">
                          <a:effectLst/>
                        </a:rPr>
                        <a:t>แนวทาง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400" b="1" dirty="0">
                          <a:effectLst/>
                        </a:rPr>
                        <a:t>โครงการ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400" b="1" dirty="0">
                          <a:effectLst/>
                        </a:rPr>
                        <a:t>หน่วยงานรับผิดชอบ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extLst>
                  <a:ext uri="{0D108BD9-81ED-4DB2-BD59-A6C34878D82A}">
                    <a16:rowId xmlns:a16="http://schemas.microsoft.com/office/drawing/2014/main" val="1683974402"/>
                  </a:ext>
                </a:extLst>
              </a:tr>
              <a:tr h="56174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2. การส่งเสริมและพัฒนาเกษตรกรรมยั่งยืนระดับพื้นที่และเครือข่าย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1180" marR="211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เพิ่มพื้นที่เกษตรกรรมยั่งยืน  20 %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1180" marR="211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1. การพัฒนาศักยภาพนักส่งเสริมเกษตรยั่งยืนฯ และผู้นำเกษตรกร ทั้งปรับทัศนะ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th-TH" sz="1800" dirty="0">
                          <a:effectLst/>
                        </a:rPr>
                        <a:t>เพิ่มทักษะเกษตรกรรมยั่งยืน และการติดตามสนับสนุน/ประเมินผลกลุ่มเป้าหมาย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2. พัฒนากลไกและแผนความร่วมมือเกษตรกรรมยั่งยืนระดับพื้นที่/เครือข่ายผ่านกลไกสถาบันเกษตรกร  ตลอดห่วงโซ่อุปทาน (ผลิต-แปรรูป/มาตรฐาน-การตลาด  หรือแผนธุรกิจชุมชน)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3. ส่งเสริม สนับสนุนเกษตรกร  ทั้งความรู้  โครงสร้างพื้นฐาน ปัจจัยการผลิตเทคโนโลยี และเข้าถึงแหล่งเงินทุน การประกอบการ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4. พัฒนายกระดับต้นไม้สู่หลักประกันและขายคาร์บอนเครดิต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5. ส่งเสริมการการจัดการสวนป่าที่ยั่งยืนและมาตรฐาน </a:t>
                      </a:r>
                      <a:r>
                        <a:rPr lang="en-US" sz="1800" dirty="0">
                          <a:effectLst/>
                        </a:rPr>
                        <a:t>FSC</a:t>
                      </a:r>
                    </a:p>
                  </a:txBody>
                  <a:tcPr marL="21180" marR="211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720090" algn="l"/>
                          <a:tab pos="1260475" algn="l"/>
                        </a:tabLst>
                        <a:defRPr/>
                      </a:pPr>
                      <a:r>
                        <a:rPr lang="th-TH" sz="1800" strike="noStrike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1800" b="1" strike="noStrike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โครงการค้นหาเกษตรกรและโมเดลแปลงเกษตรต้นแบบ</a:t>
                      </a:r>
                      <a:r>
                        <a:rPr lang="en-US" sz="1800" b="1" strike="noStrike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+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+mn-cs"/>
                        </a:rPr>
                        <a:t>.การประกวด แข่งขัน คัดเลือกแปลงต้นแบบเป็นศูนย์เรียนรู้สำหรับของ กยท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endParaRPr lang="en-US" sz="1800" b="1" strike="noStrike" dirty="0">
                        <a:solidFill>
                          <a:srgbClr val="FF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solidFill>
                            <a:srgbClr val="0070C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 โครงการพัฒนาศักยภาพผู้ปฏิบัติงานด้านการส่งเสริมการเกษตร (ผู้นำการเปลี่ยนแปลง)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720090" algn="l"/>
                          <a:tab pos="1260475" algn="l"/>
                        </a:tabLst>
                        <a:defRPr/>
                      </a:pP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 โครงการสร้างความร่วมมือบูรณาการกลไกระดับจังหวัดเพื่อพัฒนาด้านการเกษตร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+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6. โครงการจัดทำแผนสวนยางยั่งยืนระดับจังหวัด (หน่วยงานในสังกัดกระทรวงเกษตรและอื่น ๆ ที่เกี่ยวข้อง (จัดตั้งเครือข่ายระดับจังหวัด) และจัดทำแผนที่สามารถปรับตามสถานการณ์ที่เปลี่ยนแปลงได้  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+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10.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บูรณาการทำงานร่วมกันระหว่าง กยท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สนง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เกษตร เนื่องจาก กยท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มีบทบาทดูแลสวนยางแค่ระยะประมาณ </a:t>
                      </a:r>
                      <a:r>
                        <a:rPr lang="en-US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 </a:t>
                      </a: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ปี หลังจากนั้นจะเป็นหน้าที่ของหน่วยงานเกษตรอื่นๆ แต่ก็พบว่าหน่วยงานอื่นๆต้องมีนโยบาย งานที่ส่งเสริมจึงไม่ต่อเนื่อง</a:t>
                      </a:r>
                      <a:endParaRPr lang="en-US" sz="1800" b="1" dirty="0">
                        <a:effectLst/>
                        <a:latin typeface="Cordia New" panose="020B0304020202020204" pitchFamily="34" charset="-34"/>
                        <a:cs typeface="+mn-cs"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โครงการพัฒนาศักยภาพ เพิ่มขีดความสามารถศูนย์เรียนรู้เพื่อการถ่ายทอดเทคโนโลยี</a:t>
                      </a:r>
                      <a:r>
                        <a:rPr lang="th-TH" sz="1800" b="1" baseline="0" dirty="0">
                          <a:solidFill>
                            <a:srgbClr val="7030A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7030A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+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5.โครงการสร้างนักส่งเสริมเกษตรยั่งยืน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en-US" sz="1800" b="1" baseline="0" dirty="0">
                          <a:solidFill>
                            <a:srgbClr val="00B05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1800" b="1" dirty="0">
                          <a:solidFill>
                            <a:srgbClr val="00B05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.การบูรณาการแผนการดำเนินงานในหน่วยงานที่เกี่ยวข้อง (กยท สปก กษ ประชุมแผนการดำเนินร่วมกันก่อนส่งส่วนกลาง เพื่อปรับกิจกรรมให้สอดคล้องและมีประสิทธิภาพยิ่งขึ้น) เกิดแผนกลางที่หน่วยงานใช้ร่วมกัน (ระดับจังหวัด)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</a:p>
                  </a:txBody>
                  <a:tcPr marL="21180" marR="211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1. กยท.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2.สภาเกษตกร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3.สนง.เกษตรจังหวัด /อำเภอ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4.สนง.พัฒนาชุมชน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5.สถาบันวิชาการ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6.ภาคประชาสังคม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8.สนง.พานิช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9. สถาบันการเรียนรู้และพัฒนาเครือข่ายประชาชนสังคมชุมชนท้องถิ่นภาคใต้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10.เกษตรและสหกรณ์จังหวัด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11. สนง.ปศสัตว์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12. สนง.ประมง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หมายเหตุ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สถาบันการศึกษา เจ้าภาพหลัก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1800" dirty="0">
                          <a:effectLst/>
                        </a:rPr>
                        <a:t>- กษ หน่วยหลัก</a:t>
                      </a:r>
                      <a:endParaRPr lang="en-US" sz="1800" dirty="0">
                        <a:effectLst/>
                      </a:endParaRPr>
                    </a:p>
                  </a:txBody>
                  <a:tcPr marL="21180" marR="21180" marT="0" marB="0"/>
                </a:tc>
                <a:extLst>
                  <a:ext uri="{0D108BD9-81ED-4DB2-BD59-A6C34878D82A}">
                    <a16:rowId xmlns:a16="http://schemas.microsoft.com/office/drawing/2014/main" val="185438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79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63597"/>
              </p:ext>
            </p:extLst>
          </p:nvPr>
        </p:nvGraphicFramePr>
        <p:xfrm>
          <a:off x="145474" y="231866"/>
          <a:ext cx="11845635" cy="64574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6754">
                  <a:extLst>
                    <a:ext uri="{9D8B030D-6E8A-4147-A177-3AD203B41FA5}">
                      <a16:colId xmlns:a16="http://schemas.microsoft.com/office/drawing/2014/main" val="2162831117"/>
                    </a:ext>
                  </a:extLst>
                </a:gridCol>
                <a:gridCol w="2185649">
                  <a:extLst>
                    <a:ext uri="{9D8B030D-6E8A-4147-A177-3AD203B41FA5}">
                      <a16:colId xmlns:a16="http://schemas.microsoft.com/office/drawing/2014/main" val="3476428594"/>
                    </a:ext>
                  </a:extLst>
                </a:gridCol>
                <a:gridCol w="1999305">
                  <a:extLst>
                    <a:ext uri="{9D8B030D-6E8A-4147-A177-3AD203B41FA5}">
                      <a16:colId xmlns:a16="http://schemas.microsoft.com/office/drawing/2014/main" val="86388821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9380537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3428619902"/>
                    </a:ext>
                  </a:extLst>
                </a:gridCol>
              </a:tblGrid>
              <a:tr h="191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800" b="1" dirty="0">
                          <a:effectLst/>
                        </a:rPr>
                        <a:t>ประเด็นการพัฒนา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800" b="1" dirty="0">
                          <a:effectLst/>
                        </a:rPr>
                        <a:t>วัตถุประสงค์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800" b="1" dirty="0">
                          <a:effectLst/>
                        </a:rPr>
                        <a:t>แนวทาง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800" b="1" dirty="0">
                          <a:effectLst/>
                        </a:rPr>
                        <a:t>โครงการ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800" b="1" dirty="0">
                          <a:effectLst/>
                        </a:rPr>
                        <a:t>หน่วยงานรับผิดชอบ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extLst>
                  <a:ext uri="{0D108BD9-81ED-4DB2-BD59-A6C34878D82A}">
                    <a16:rowId xmlns:a16="http://schemas.microsoft.com/office/drawing/2014/main" val="1683974402"/>
                  </a:ext>
                </a:extLst>
              </a:tr>
              <a:tr h="4159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พัฒนาระบบเศรษฐกิจการเกษตรกรรมยั่งยืน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2677" marR="3267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ครัวเรือนเกษตรกรรายย่อยมีความมั่นคงทางอาหารและอาชีพ เพิ่มขึ้น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2677" marR="3267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1.พัฒนายกระดับการประกอบการชุมชน  ด้านคุณภาพและมาตรฐานสินค้าเกษตร บริหารจัดการ มีแผนธุรกิจชุมชน 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2.สนับสนุนระบบจัดการตลาดรูปแบบต่างๆ (ตลาดหน้าฟาร์ม-ตลาดท้องถิ่น-ตลาดคู่ค้า)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3.การเชื่อมโยงเครือข่ายผู้บริโภค   จับคู่ธุรกิจกับเอกชน 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4.ยกระดับการเกษตรและผู้ประกอบการ  สู่ท่องเที่ยวชุมชน เศรษฐกิจสร้างสรรค์  ฯ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2677" marR="3267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1.โครงการพัฒนามาตรฐานและส่งเสริมผลิตภัณฑ์สินค้าเกษตร 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2.โครงการเขียนแผนธุรกิจ/การตลาดสำหรับเกษตรกร 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(BMC) Business Model Canvas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และส่งเสริมความรู้ด้านการจัดการการตลาดให้แก่เกษตรกร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โครงการพัฒนาอาหารทางเลือกแห่งอนาคอบรมการเป็นผู้ประกอบการแก่เกษตรกร (หลักสูตรต้องมองภาพทั้งระบบ)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จัดทำข้อมูลเชื่อมโยงตลาดกับผู้ผลิต แบบออนไลน์ เพื่อให้การผลิตสอดคล้องกับความต้องการของตลาด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5.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การพัฒนาระบบฐานข้อมูล ให้เกิดการใช้ประโยชน์ร่วมกัน เช่น ฐานข้อมูล </a:t>
                      </a:r>
                      <a:r>
                        <a:rPr lang="en-US" sz="2000" b="1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Agri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map 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ฐานข้อมูล กยท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ฐานข้อมูล สปก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ซึ่งปัจจุบันฐานข้อมูล กยท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ได้ปรับปรุงให้ทันสมัยมากกว่า สปก</a:t>
                      </a: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ระบบฐานข้อมูลควรแสดงให้เห็นถึงการใช้ประโยชน์ของที่ดิน แปลงต้นแบบ การจัดการแหล่งน้ำ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2677" marR="3267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1.สปก.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สนง.พานิช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สนง.พัฒนาชุมชน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หน่วยงานสังกัดกระทรวงทุกหน่วย นักวิชาการ กรมส่งเสริมสหกรณ์หน่วยรับรองมาตรฐานแต่ละระดับ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5.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กยท. 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หมายเหตุ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สำนักงานเกษตร หน่วยงานหลัก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สหกรณ์จังหวัด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กยท</a:t>
                      </a: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., 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สปก</a:t>
                      </a: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2677" marR="32677" marT="0" marB="0"/>
                </a:tc>
                <a:extLst>
                  <a:ext uri="{0D108BD9-81ED-4DB2-BD59-A6C34878D82A}">
                    <a16:rowId xmlns:a16="http://schemas.microsoft.com/office/drawing/2014/main" val="185438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9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437062"/>
              </p:ext>
            </p:extLst>
          </p:nvPr>
        </p:nvGraphicFramePr>
        <p:xfrm>
          <a:off x="145474" y="231866"/>
          <a:ext cx="11845635" cy="61965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6754">
                  <a:extLst>
                    <a:ext uri="{9D8B030D-6E8A-4147-A177-3AD203B41FA5}">
                      <a16:colId xmlns:a16="http://schemas.microsoft.com/office/drawing/2014/main" val="2162831117"/>
                    </a:ext>
                  </a:extLst>
                </a:gridCol>
                <a:gridCol w="2185649">
                  <a:extLst>
                    <a:ext uri="{9D8B030D-6E8A-4147-A177-3AD203B41FA5}">
                      <a16:colId xmlns:a16="http://schemas.microsoft.com/office/drawing/2014/main" val="3476428594"/>
                    </a:ext>
                  </a:extLst>
                </a:gridCol>
                <a:gridCol w="2858287">
                  <a:extLst>
                    <a:ext uri="{9D8B030D-6E8A-4147-A177-3AD203B41FA5}">
                      <a16:colId xmlns:a16="http://schemas.microsoft.com/office/drawing/2014/main" val="863888213"/>
                    </a:ext>
                  </a:extLst>
                </a:gridCol>
                <a:gridCol w="3255818">
                  <a:extLst>
                    <a:ext uri="{9D8B030D-6E8A-4147-A177-3AD203B41FA5}">
                      <a16:colId xmlns:a16="http://schemas.microsoft.com/office/drawing/2014/main" val="209380537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3428619902"/>
                    </a:ext>
                  </a:extLst>
                </a:gridCol>
              </a:tblGrid>
              <a:tr h="191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</a:rPr>
                        <a:t>ประเด็นการพัฒนา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</a:rPr>
                        <a:t>วัตถุประสงค์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</a:rPr>
                        <a:t>แนวทาง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</a:rPr>
                        <a:t>โครงการ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b="1" dirty="0">
                          <a:effectLst/>
                        </a:rPr>
                        <a:t>หน่วยงานรับผิดชอบ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5170" marR="25170" marT="0" marB="0"/>
                </a:tc>
                <a:extLst>
                  <a:ext uri="{0D108BD9-81ED-4DB2-BD59-A6C34878D82A}">
                    <a16:rowId xmlns:a16="http://schemas.microsoft.com/office/drawing/2014/main" val="1683974402"/>
                  </a:ext>
                </a:extLst>
              </a:tr>
              <a:tr h="4159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4. พัฒนาระบบ กลไกและเครือข่ายเกษตรกรรมยั่งยืนเพื่อความมั่นคงทางอาหารภาคใต้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2359" marR="42359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- เพื่อพัฒนาความร่วมมือทางนโยบายและกลไกสนับสนุนการดำเนินงานเกษตรกรรมยั่งยืนภาคใต้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2359" marR="42359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1.พัฒนาความร่วมมือทางนโยบายและกลไกสนับสนุนการดำเนินงานเกษตรกรรมยั่งยืนภาคใต้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2.จัดตั้งกรรมการ/อนุกรรมการ/คณะทำงาน เพื่อพัฒนานโยบายและมาตรการดำเนินงานแบบมีส่วนร่วม  หรือหุ้นส่วนการพัฒนาที่ยั่งยืน  3 กลไก/ระดับนโยบาย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th-TH" sz="2000" dirty="0">
                          <a:effectLst/>
                        </a:rPr>
                        <a:t>ระดับเครือข่ายเกษตรฯ :ข้าว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th-TH" sz="2000" dirty="0">
                          <a:effectLst/>
                        </a:rPr>
                        <a:t>ไม้ผลและพืชผัก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th-TH" sz="2000" dirty="0">
                          <a:effectLst/>
                        </a:rPr>
                        <a:t>สวนยาง-ปาล์มยั่งยืน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th-TH" sz="2000" dirty="0">
                          <a:effectLst/>
                        </a:rPr>
                        <a:t>ปศุสัตว์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th-TH" sz="2000" dirty="0">
                          <a:effectLst/>
                        </a:rPr>
                        <a:t>ประมง   และเครือข่ายพื้นที่และสถาบันเกษตรกรที่นำร่อง(จาก ยศ.2-3)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3.เวทีแลกเปลี่ยนและติดตามประเมินผลลัพธ์  โดยมุ่งเน้นจัดการความรู้ สรุปบทเรียน  ระดับจังหวัด/เขตและ   ระดับภาคใต้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4. พัฒนาระบบสื่อสารสาธารณะ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2359" marR="42359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1. โครงการพัฒนาความร่วมมือทางนโยบายทางด้านการเกษตร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2.โครงการมหากรรมการเกษตรอย่างยั่งยืน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3.การวิจัย หรือถอดบทเรียน เกษตรกรที่ประสบความสำเร็จ การทำพืชร่วมยาง เช่น การทำสวนมังคุดที่เบตง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h-TH" sz="2000" dirty="0">
                          <a:effectLst/>
                        </a:rPr>
                        <a:t>การยกระดับงานสู่งานเชิงระบบและนโยบาย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2359" marR="42359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1.สนง.เกษตรและสหกรณ์.และหน่วยงานในสังกัด. 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2.สถาบันวิชาการ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3.กยท.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4.สภาเกษตรกร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5.ประชาสังคม เอกชน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6.สถาบันการเรียนรู้และพัฒนาเครือข่ายประชาสังคมชุมชนท้องถิ่นภาคใต้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7.สปก.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8.สนง.พัฒนาที่ดิน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9.ภาคประชาสังคม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th-TH" sz="2000" dirty="0">
                          <a:effectLst/>
                        </a:rPr>
                        <a:t>10.สภาเกษตร </a:t>
                      </a:r>
                      <a:endParaRPr lang="en-US" sz="2000" dirty="0">
                        <a:effectLst/>
                      </a:endParaRPr>
                    </a:p>
                    <a:p>
                      <a:pPr marL="45720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720090" algn="l"/>
                          <a:tab pos="126047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2359" marR="42359" marT="0" marB="0"/>
                </a:tc>
                <a:extLst>
                  <a:ext uri="{0D108BD9-81ED-4DB2-BD59-A6C34878D82A}">
                    <a16:rowId xmlns:a16="http://schemas.microsoft.com/office/drawing/2014/main" val="185438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4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1819</Words>
  <Application>Microsoft Office PowerPoint</Application>
  <PresentationFormat>แบบจอกว้าง</PresentationFormat>
  <Paragraphs>168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Cordia New</vt:lpstr>
      <vt:lpstr>Office Theme</vt:lpstr>
      <vt:lpstr>การประชุมหารือแนวทางการขับเคลื่อนรูปแบบเกษตรกรรมยั่งยืนเครือข่ายความมั่นคงทางอาหารภาคใต้   </vt:lpstr>
      <vt:lpstr>ประเด็นหารือ</vt:lpstr>
      <vt:lpstr>เรื่องเดิม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แนวทางการพัฒนาเชิงระบบสวนยางยั่งยืน</vt:lpstr>
      <vt:lpstr>งานนำเสนอ PowerPoint</vt:lpstr>
      <vt:lpstr>(ร่าง) กำหนดการงานสร้างสุขภาคใต้ : ห้องย่อย ความมั่นคงทางอาหาร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การประชุมหารือแนวทางการขับเคลื่อนรูปแบบเกษตรกรรมยั่งยืนเครือข่ายความมั่นคงทางอาหารภาคใต้</dc:title>
  <dc:creator>Phen</dc:creator>
  <cp:lastModifiedBy>Syuwari Morsu (ซูวารี มอซู)</cp:lastModifiedBy>
  <cp:revision>14</cp:revision>
  <dcterms:created xsi:type="dcterms:W3CDTF">2023-07-06T00:59:51Z</dcterms:created>
  <dcterms:modified xsi:type="dcterms:W3CDTF">2023-07-06T06:28:59Z</dcterms:modified>
</cp:coreProperties>
</file>